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1"/>
  </p:notesMasterIdLst>
  <p:sldIdLst>
    <p:sldId id="256" r:id="rId2"/>
    <p:sldId id="268" r:id="rId3"/>
    <p:sldId id="269" r:id="rId4"/>
    <p:sldId id="270" r:id="rId5"/>
    <p:sldId id="274" r:id="rId6"/>
    <p:sldId id="272" r:id="rId7"/>
    <p:sldId id="275" r:id="rId8"/>
    <p:sldId id="273" r:id="rId9"/>
    <p:sldId id="265" r:id="rId10"/>
  </p:sldIdLst>
  <p:sldSz cx="9144000" cy="5143500" type="screen16x9"/>
  <p:notesSz cx="6858000" cy="9144000"/>
  <p:embeddedFontLst>
    <p:embeddedFont>
      <p:font typeface="Raleway" panose="020B0604020202020204" charset="0"/>
      <p:regular r:id="rId12"/>
      <p:bold r:id="rId13"/>
      <p:italic r:id="rId14"/>
      <p:boldItalic r:id="rId15"/>
    </p:embeddedFont>
    <p:embeddedFont>
      <p:font typeface="Lato"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B94205-521E-4EAB-BDC7-6D7E506F9E63}">
  <a:tblStyle styleId="{CEB94205-521E-4EAB-BDC7-6D7E506F9E6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6" d="100"/>
          <a:sy n="106" d="100"/>
        </p:scale>
        <p:origin x="366"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66111083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97413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 dirty="0"/>
          </a:p>
        </p:txBody>
      </p:sp>
    </p:spTree>
    <p:extLst>
      <p:ext uri="{BB962C8B-B14F-4D97-AF65-F5344CB8AC3E}">
        <p14:creationId xmlns:p14="http://schemas.microsoft.com/office/powerpoint/2010/main" val="657591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1991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1913875" y="1584450"/>
            <a:ext cx="6365100" cy="98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Sociology  </a:t>
            </a:r>
            <a:r>
              <a:rPr lang="en-GB" sz="2000">
                <a:solidFill>
                  <a:srgbClr val="000000"/>
                </a:solidFill>
              </a:rPr>
              <a:t>Course Code (SS 2005)</a:t>
            </a:r>
            <a:endParaRPr sz="1400"/>
          </a:p>
        </p:txBody>
      </p:sp>
      <p:sp>
        <p:nvSpPr>
          <p:cNvPr id="177" name="Google Shape;177;p18"/>
          <p:cNvSpPr txBox="1">
            <a:spLocks noGrp="1"/>
          </p:cNvSpPr>
          <p:nvPr>
            <p:ph type="subTitle" idx="1"/>
          </p:nvPr>
        </p:nvSpPr>
        <p:spPr>
          <a:xfrm>
            <a:off x="1957888" y="2571747"/>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Muhammad Zeeshan</a:t>
            </a:r>
            <a:endParaRPr sz="14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92666"/>
            <a:ext cx="7668933" cy="508001"/>
          </a:xfrm>
        </p:spPr>
        <p:txBody>
          <a:bodyPr/>
          <a:lstStyle/>
          <a:p>
            <a:r>
              <a:rPr lang="en-US" u="sng" dirty="0" smtClean="0"/>
              <a:t>SOCIAL RESEARCH- AN INTRODUCTION</a:t>
            </a:r>
            <a:endParaRPr lang="" u="sng" dirty="0"/>
          </a:p>
        </p:txBody>
      </p:sp>
      <p:sp>
        <p:nvSpPr>
          <p:cNvPr id="3" name="Text Placeholder 2"/>
          <p:cNvSpPr>
            <a:spLocks noGrp="1"/>
          </p:cNvSpPr>
          <p:nvPr>
            <p:ph type="body" idx="1"/>
          </p:nvPr>
        </p:nvSpPr>
        <p:spPr>
          <a:xfrm>
            <a:off x="575733" y="1623317"/>
            <a:ext cx="7814425" cy="3321216"/>
          </a:xfrm>
        </p:spPr>
        <p:txBody>
          <a:bodyPr/>
          <a:lstStyle/>
          <a:p>
            <a:pPr>
              <a:buFont typeface="Wingdings" panose="05000000000000000000" pitchFamily="2" charset="2"/>
              <a:buChar char="Ø"/>
            </a:pPr>
            <a:r>
              <a:rPr lang="en-US" sz="1500" dirty="0" smtClean="0">
                <a:solidFill>
                  <a:schemeClr val="bg2"/>
                </a:solidFill>
              </a:rPr>
              <a:t>Systematized effort to gain new knowledge is called research </a:t>
            </a:r>
            <a:r>
              <a:rPr lang="en-US" sz="1500" b="1" dirty="0" smtClean="0">
                <a:solidFill>
                  <a:schemeClr val="bg2"/>
                </a:solidFill>
              </a:rPr>
              <a:t>(Redman and Mory).</a:t>
            </a:r>
          </a:p>
          <a:p>
            <a:pPr>
              <a:buFont typeface="Wingdings" panose="05000000000000000000" pitchFamily="2" charset="2"/>
              <a:buChar char="Ø"/>
            </a:pPr>
            <a:endParaRPr lang="en-US" sz="1500" dirty="0">
              <a:solidFill>
                <a:schemeClr val="bg2"/>
              </a:solidFill>
            </a:endParaRPr>
          </a:p>
          <a:p>
            <a:pPr>
              <a:buFont typeface="Wingdings" panose="05000000000000000000" pitchFamily="2" charset="2"/>
              <a:buChar char="Ø"/>
            </a:pPr>
            <a:r>
              <a:rPr lang="en-US" sz="1500" dirty="0" smtClean="0">
                <a:solidFill>
                  <a:schemeClr val="bg2"/>
                </a:solidFill>
              </a:rPr>
              <a:t>A systematic method of exploring, analyzing, conceptualizing social life in order to extend, correct or verify knowledge that may aid in the construction of a theory or in practice of an art </a:t>
            </a:r>
            <a:r>
              <a:rPr lang="en-US" sz="1500" b="1" dirty="0" smtClean="0">
                <a:solidFill>
                  <a:schemeClr val="bg2"/>
                </a:solidFill>
              </a:rPr>
              <a:t>(Pauline V. Young) .</a:t>
            </a:r>
            <a:endParaRPr lang="en-US" sz="1500" b="1" dirty="0">
              <a:solidFill>
                <a:schemeClr val="bg2"/>
              </a:solidFill>
            </a:endParaRPr>
          </a:p>
          <a:p>
            <a:pPr>
              <a:buFont typeface="Wingdings" panose="05000000000000000000" pitchFamily="2" charset="2"/>
              <a:buChar char="Ø"/>
            </a:pPr>
            <a:endParaRPr lang="en-US" sz="1500" dirty="0" smtClean="0">
              <a:solidFill>
                <a:schemeClr val="bg2"/>
              </a:solidFill>
            </a:endParaRPr>
          </a:p>
          <a:p>
            <a:pPr>
              <a:buFont typeface="Wingdings" panose="05000000000000000000" pitchFamily="2" charset="2"/>
              <a:buChar char="Ø"/>
            </a:pPr>
            <a:r>
              <a:rPr lang="en-US" sz="1500" dirty="0" smtClean="0">
                <a:solidFill>
                  <a:schemeClr val="bg2"/>
                </a:solidFill>
              </a:rPr>
              <a:t>Structural observation of social </a:t>
            </a:r>
            <a:r>
              <a:rPr lang="en-US" sz="1500" dirty="0" smtClean="0">
                <a:solidFill>
                  <a:schemeClr val="bg2"/>
                </a:solidFill>
              </a:rPr>
              <a:t>behavior is called social research </a:t>
            </a:r>
            <a:r>
              <a:rPr lang="en-US" sz="1500" b="1" dirty="0" smtClean="0">
                <a:solidFill>
                  <a:schemeClr val="bg2"/>
                </a:solidFill>
              </a:rPr>
              <a:t>(Wallace and Wallace).</a:t>
            </a:r>
          </a:p>
          <a:p>
            <a:pPr>
              <a:buFont typeface="Wingdings" panose="05000000000000000000" pitchFamily="2" charset="2"/>
              <a:buChar char="Ø"/>
            </a:pPr>
            <a:endParaRPr lang="en-US" sz="1500" b="1" dirty="0">
              <a:solidFill>
                <a:schemeClr val="bg2"/>
              </a:solidFill>
            </a:endParaRPr>
          </a:p>
          <a:p>
            <a:pPr>
              <a:buFont typeface="Wingdings" panose="05000000000000000000" pitchFamily="2" charset="2"/>
              <a:buChar char="Ø"/>
            </a:pPr>
            <a:endParaRPr lang="en-US" sz="1500" b="1" dirty="0">
              <a:solidFill>
                <a:schemeClr val="bg2"/>
              </a:solidFill>
            </a:endParaRPr>
          </a:p>
        </p:txBody>
      </p:sp>
    </p:spTree>
    <p:extLst>
      <p:ext uri="{BB962C8B-B14F-4D97-AF65-F5344CB8AC3E}">
        <p14:creationId xmlns:p14="http://schemas.microsoft.com/office/powerpoint/2010/main" val="3616806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757" y="592666"/>
            <a:ext cx="8072801" cy="558801"/>
          </a:xfrm>
        </p:spPr>
        <p:txBody>
          <a:bodyPr/>
          <a:lstStyle/>
          <a:p>
            <a:r>
              <a:rPr lang="en-US" u="sng" dirty="0" smtClean="0"/>
              <a:t>TYPES OF RESEARCH</a:t>
            </a:r>
            <a:endParaRPr lang="" u="sng" dirty="0"/>
          </a:p>
        </p:txBody>
      </p:sp>
      <p:sp>
        <p:nvSpPr>
          <p:cNvPr id="3" name="Text Placeholder 2"/>
          <p:cNvSpPr>
            <a:spLocks noGrp="1"/>
          </p:cNvSpPr>
          <p:nvPr>
            <p:ph type="body" idx="1"/>
          </p:nvPr>
        </p:nvSpPr>
        <p:spPr>
          <a:xfrm>
            <a:off x="102743" y="1243172"/>
            <a:ext cx="8938516" cy="3760341"/>
          </a:xfrm>
        </p:spPr>
        <p:txBody>
          <a:bodyPr/>
          <a:lstStyle/>
          <a:p>
            <a:pPr marL="146050" indent="0">
              <a:buNone/>
            </a:pPr>
            <a:r>
              <a:rPr lang="en-US" sz="1500" dirty="0" smtClean="0">
                <a:solidFill>
                  <a:schemeClr val="bg2"/>
                </a:solidFill>
              </a:rPr>
              <a:t>Social Research can be classified into 3 types as per:-</a:t>
            </a:r>
          </a:p>
          <a:p>
            <a:pPr marL="146050" indent="0">
              <a:buNone/>
            </a:pPr>
            <a:endParaRPr lang="en-US" sz="1500" dirty="0" smtClean="0">
              <a:solidFill>
                <a:schemeClr val="bg2"/>
              </a:solidFill>
            </a:endParaRPr>
          </a:p>
          <a:p>
            <a:pPr marL="146050" indent="0">
              <a:buNone/>
            </a:pPr>
            <a:r>
              <a:rPr lang="en-US" sz="1500" dirty="0" smtClean="0">
                <a:solidFill>
                  <a:schemeClr val="bg2"/>
                </a:solidFill>
              </a:rPr>
              <a:t>(</a:t>
            </a:r>
            <a:r>
              <a:rPr lang="en-US" sz="1500" dirty="0" err="1" smtClean="0">
                <a:solidFill>
                  <a:schemeClr val="bg2"/>
                </a:solidFill>
              </a:rPr>
              <a:t>i</a:t>
            </a:r>
            <a:r>
              <a:rPr lang="en-US" sz="1500" dirty="0" smtClean="0">
                <a:solidFill>
                  <a:schemeClr val="bg2"/>
                </a:solidFill>
              </a:rPr>
              <a:t>) </a:t>
            </a:r>
            <a:r>
              <a:rPr lang="en-US" sz="1500" b="1" i="1" dirty="0" smtClean="0">
                <a:solidFill>
                  <a:schemeClr val="bg2"/>
                </a:solidFill>
              </a:rPr>
              <a:t>Application</a:t>
            </a:r>
            <a:r>
              <a:rPr lang="en-US" sz="1500" i="1" dirty="0" smtClean="0">
                <a:solidFill>
                  <a:schemeClr val="bg2"/>
                </a:solidFill>
              </a:rPr>
              <a:t> of research study</a:t>
            </a:r>
            <a:r>
              <a:rPr lang="en-US" sz="1500" dirty="0" smtClean="0">
                <a:solidFill>
                  <a:schemeClr val="bg2"/>
                </a:solidFill>
              </a:rPr>
              <a:t>.</a:t>
            </a:r>
          </a:p>
          <a:p>
            <a:pPr marL="146050" indent="0">
              <a:buNone/>
            </a:pPr>
            <a:r>
              <a:rPr lang="en-US" sz="1500" dirty="0" smtClean="0">
                <a:solidFill>
                  <a:schemeClr val="bg2"/>
                </a:solidFill>
              </a:rPr>
              <a:t>	a)  </a:t>
            </a:r>
            <a:r>
              <a:rPr lang="en-US" sz="1500" u="sng" dirty="0" smtClean="0">
                <a:solidFill>
                  <a:schemeClr val="bg2"/>
                </a:solidFill>
              </a:rPr>
              <a:t>Pure </a:t>
            </a:r>
            <a:r>
              <a:rPr lang="en-US" sz="1500" u="sng" dirty="0" smtClean="0">
                <a:solidFill>
                  <a:schemeClr val="bg2"/>
                </a:solidFill>
              </a:rPr>
              <a:t>Research </a:t>
            </a:r>
            <a:r>
              <a:rPr lang="en-US" sz="1500" dirty="0" smtClean="0">
                <a:solidFill>
                  <a:schemeClr val="bg2"/>
                </a:solidFill>
              </a:rPr>
              <a:t>(First </a:t>
            </a:r>
            <a:r>
              <a:rPr lang="en-US" sz="1500" dirty="0" smtClean="0">
                <a:solidFill>
                  <a:schemeClr val="bg2"/>
                </a:solidFill>
              </a:rPr>
              <a:t>hand research used for developing knowledge for any issue).</a:t>
            </a:r>
          </a:p>
          <a:p>
            <a:pPr marL="146050" indent="0">
              <a:buNone/>
            </a:pPr>
            <a:r>
              <a:rPr lang="en-US" sz="1500" dirty="0">
                <a:solidFill>
                  <a:schemeClr val="bg2"/>
                </a:solidFill>
              </a:rPr>
              <a:t>	</a:t>
            </a:r>
            <a:r>
              <a:rPr lang="en-US" sz="1500" dirty="0" smtClean="0">
                <a:solidFill>
                  <a:schemeClr val="bg2"/>
                </a:solidFill>
              </a:rPr>
              <a:t>b)  </a:t>
            </a:r>
            <a:r>
              <a:rPr lang="en-US" sz="1500" u="sng" dirty="0" smtClean="0">
                <a:solidFill>
                  <a:schemeClr val="bg2"/>
                </a:solidFill>
              </a:rPr>
              <a:t>Applied </a:t>
            </a:r>
            <a:r>
              <a:rPr lang="en-US" sz="1500" u="sng" dirty="0" smtClean="0">
                <a:solidFill>
                  <a:schemeClr val="bg2"/>
                </a:solidFill>
              </a:rPr>
              <a:t>Research </a:t>
            </a:r>
            <a:r>
              <a:rPr lang="en-US" sz="1500" dirty="0" smtClean="0">
                <a:solidFill>
                  <a:schemeClr val="bg2"/>
                </a:solidFill>
              </a:rPr>
              <a:t>(Application </a:t>
            </a:r>
            <a:r>
              <a:rPr lang="en-US" sz="1500" dirty="0" smtClean="0">
                <a:solidFill>
                  <a:schemeClr val="bg2"/>
                </a:solidFill>
              </a:rPr>
              <a:t>of existing research knowledge on any issue).</a:t>
            </a:r>
          </a:p>
          <a:p>
            <a:pPr marL="146050" indent="0">
              <a:buNone/>
            </a:pPr>
            <a:r>
              <a:rPr lang="en-US" sz="1500" dirty="0" smtClean="0">
                <a:solidFill>
                  <a:schemeClr val="bg2"/>
                </a:solidFill>
              </a:rPr>
              <a:t>(ii) </a:t>
            </a:r>
            <a:r>
              <a:rPr lang="en-US" sz="1500" b="1" i="1" dirty="0" smtClean="0">
                <a:solidFill>
                  <a:schemeClr val="bg2"/>
                </a:solidFill>
              </a:rPr>
              <a:t>Objectives</a:t>
            </a:r>
            <a:r>
              <a:rPr lang="en-US" sz="1500" i="1" dirty="0" smtClean="0">
                <a:solidFill>
                  <a:schemeClr val="bg2"/>
                </a:solidFill>
              </a:rPr>
              <a:t> in undertaking research</a:t>
            </a:r>
            <a:r>
              <a:rPr lang="en-US" sz="1500" dirty="0" smtClean="0">
                <a:solidFill>
                  <a:schemeClr val="bg2"/>
                </a:solidFill>
              </a:rPr>
              <a:t>.</a:t>
            </a:r>
          </a:p>
          <a:p>
            <a:pPr marL="146050" indent="0">
              <a:buNone/>
            </a:pPr>
            <a:r>
              <a:rPr lang="en-US" sz="1500" dirty="0" smtClean="0">
                <a:solidFill>
                  <a:schemeClr val="bg2"/>
                </a:solidFill>
              </a:rPr>
              <a:t>	a) </a:t>
            </a:r>
            <a:r>
              <a:rPr lang="en-US" sz="1500" u="sng" dirty="0" smtClean="0">
                <a:solidFill>
                  <a:schemeClr val="bg2"/>
                </a:solidFill>
              </a:rPr>
              <a:t>Exploratory Research </a:t>
            </a:r>
            <a:r>
              <a:rPr lang="en-US" sz="1500" dirty="0" smtClean="0">
                <a:solidFill>
                  <a:schemeClr val="bg2"/>
                </a:solidFill>
              </a:rPr>
              <a:t>(Research conducted for exploring any new indicator).</a:t>
            </a:r>
          </a:p>
          <a:p>
            <a:pPr marL="146050" indent="0">
              <a:buNone/>
            </a:pPr>
            <a:r>
              <a:rPr lang="en-US" sz="1500" dirty="0" smtClean="0">
                <a:solidFill>
                  <a:schemeClr val="bg2"/>
                </a:solidFill>
              </a:rPr>
              <a:t>	b) </a:t>
            </a:r>
            <a:r>
              <a:rPr lang="en-US" sz="1500" u="sng" dirty="0" smtClean="0">
                <a:solidFill>
                  <a:schemeClr val="bg2"/>
                </a:solidFill>
              </a:rPr>
              <a:t>Descriptive Research </a:t>
            </a:r>
            <a:r>
              <a:rPr lang="en-US" sz="1500" dirty="0" smtClean="0">
                <a:solidFill>
                  <a:schemeClr val="bg2"/>
                </a:solidFill>
              </a:rPr>
              <a:t>(Research conducted to gather data, describe any issue).</a:t>
            </a:r>
          </a:p>
          <a:p>
            <a:pPr marL="146050" indent="0">
              <a:buNone/>
            </a:pPr>
            <a:r>
              <a:rPr lang="en-US" sz="1500" dirty="0">
                <a:solidFill>
                  <a:schemeClr val="bg2"/>
                </a:solidFill>
              </a:rPr>
              <a:t>	</a:t>
            </a:r>
            <a:r>
              <a:rPr lang="en-US" sz="1500" dirty="0" smtClean="0">
                <a:solidFill>
                  <a:schemeClr val="bg2"/>
                </a:solidFill>
              </a:rPr>
              <a:t>c</a:t>
            </a:r>
            <a:r>
              <a:rPr lang="en-US" sz="1500" dirty="0">
                <a:solidFill>
                  <a:schemeClr val="bg2"/>
                </a:solidFill>
              </a:rPr>
              <a:t>) </a:t>
            </a:r>
            <a:r>
              <a:rPr lang="en-US" sz="1500" u="sng" dirty="0">
                <a:solidFill>
                  <a:schemeClr val="bg2"/>
                </a:solidFill>
              </a:rPr>
              <a:t>Explanatory </a:t>
            </a:r>
            <a:r>
              <a:rPr lang="en-US" sz="1500" u="sng" dirty="0" smtClean="0">
                <a:solidFill>
                  <a:schemeClr val="bg2"/>
                </a:solidFill>
              </a:rPr>
              <a:t>Research </a:t>
            </a:r>
            <a:r>
              <a:rPr lang="en-US" sz="1500" dirty="0" smtClean="0">
                <a:solidFill>
                  <a:schemeClr val="bg2"/>
                </a:solidFill>
              </a:rPr>
              <a:t>(Research conducted to understand “why” something occurred).</a:t>
            </a:r>
          </a:p>
          <a:p>
            <a:pPr marL="146050" indent="0">
              <a:buNone/>
            </a:pPr>
            <a:r>
              <a:rPr lang="en-US" sz="1500" dirty="0">
                <a:solidFill>
                  <a:schemeClr val="bg2"/>
                </a:solidFill>
              </a:rPr>
              <a:t>	</a:t>
            </a:r>
            <a:r>
              <a:rPr lang="en-US" sz="1500" dirty="0" smtClean="0">
                <a:solidFill>
                  <a:schemeClr val="bg2"/>
                </a:solidFill>
              </a:rPr>
              <a:t>d) </a:t>
            </a:r>
            <a:r>
              <a:rPr lang="en-US" sz="1500" u="sng" dirty="0" smtClean="0">
                <a:solidFill>
                  <a:schemeClr val="bg2"/>
                </a:solidFill>
              </a:rPr>
              <a:t>Correlational Research </a:t>
            </a:r>
            <a:r>
              <a:rPr lang="en-US" sz="1500" dirty="0" smtClean="0">
                <a:solidFill>
                  <a:schemeClr val="bg2"/>
                </a:solidFill>
              </a:rPr>
              <a:t>(To discover relationship b/w 2 or more aspects of a situation).</a:t>
            </a:r>
          </a:p>
          <a:p>
            <a:pPr marL="146050" indent="0">
              <a:buNone/>
            </a:pPr>
            <a:r>
              <a:rPr lang="en-US" sz="1500" dirty="0" smtClean="0">
                <a:solidFill>
                  <a:schemeClr val="bg2"/>
                </a:solidFill>
              </a:rPr>
              <a:t>(iii</a:t>
            </a:r>
            <a:r>
              <a:rPr lang="en-US" sz="1500" i="1" dirty="0" smtClean="0">
                <a:solidFill>
                  <a:schemeClr val="bg2"/>
                </a:solidFill>
              </a:rPr>
              <a:t>) </a:t>
            </a:r>
            <a:r>
              <a:rPr lang="en-US" sz="1500" b="1" i="1" dirty="0" smtClean="0">
                <a:solidFill>
                  <a:schemeClr val="bg2"/>
                </a:solidFill>
              </a:rPr>
              <a:t>Inquiry</a:t>
            </a:r>
            <a:r>
              <a:rPr lang="en-US" sz="1500" i="1" dirty="0" smtClean="0">
                <a:solidFill>
                  <a:schemeClr val="bg2"/>
                </a:solidFill>
              </a:rPr>
              <a:t> mode employed</a:t>
            </a:r>
            <a:r>
              <a:rPr lang="en-US" sz="1500" dirty="0" smtClean="0">
                <a:solidFill>
                  <a:schemeClr val="bg2"/>
                </a:solidFill>
              </a:rPr>
              <a:t>.</a:t>
            </a:r>
          </a:p>
          <a:p>
            <a:pPr marL="146050" indent="0">
              <a:buNone/>
            </a:pPr>
            <a:r>
              <a:rPr lang="en-US" sz="1500" dirty="0">
                <a:solidFill>
                  <a:schemeClr val="bg2"/>
                </a:solidFill>
              </a:rPr>
              <a:t>	</a:t>
            </a:r>
            <a:r>
              <a:rPr lang="en-US" sz="1500" dirty="0" smtClean="0">
                <a:solidFill>
                  <a:schemeClr val="bg2"/>
                </a:solidFill>
              </a:rPr>
              <a:t>a) </a:t>
            </a:r>
            <a:r>
              <a:rPr lang="en-US" sz="1500" u="sng" dirty="0" smtClean="0">
                <a:solidFill>
                  <a:schemeClr val="bg2"/>
                </a:solidFill>
              </a:rPr>
              <a:t>Qualitative Research </a:t>
            </a:r>
            <a:r>
              <a:rPr lang="en-US" sz="1500" dirty="0" smtClean="0">
                <a:solidFill>
                  <a:schemeClr val="bg2"/>
                </a:solidFill>
              </a:rPr>
              <a:t>(Focus on opinions, subjectivity and feelings of participants of study).</a:t>
            </a:r>
          </a:p>
          <a:p>
            <a:pPr marL="146050" indent="0">
              <a:buNone/>
            </a:pPr>
            <a:r>
              <a:rPr lang="en-US" sz="1500" dirty="0">
                <a:solidFill>
                  <a:schemeClr val="bg2"/>
                </a:solidFill>
              </a:rPr>
              <a:t>	</a:t>
            </a:r>
            <a:r>
              <a:rPr lang="en-US" sz="1500" dirty="0" smtClean="0">
                <a:solidFill>
                  <a:schemeClr val="bg2"/>
                </a:solidFill>
              </a:rPr>
              <a:t>b) </a:t>
            </a:r>
            <a:r>
              <a:rPr lang="en-US" sz="1500" u="sng" dirty="0" smtClean="0">
                <a:solidFill>
                  <a:schemeClr val="bg2"/>
                </a:solidFill>
              </a:rPr>
              <a:t>Quantitative Research </a:t>
            </a:r>
            <a:r>
              <a:rPr lang="en-US" sz="1500" dirty="0" smtClean="0">
                <a:solidFill>
                  <a:schemeClr val="bg2"/>
                </a:solidFill>
              </a:rPr>
              <a:t>(Uses facts and figures, objectivity and structured way to an inquiry).</a:t>
            </a:r>
            <a:endParaRPr lang="en-US" sz="1500" u="sng" dirty="0">
              <a:solidFill>
                <a:schemeClr val="bg2"/>
              </a:solidFill>
            </a:endParaRPr>
          </a:p>
          <a:p>
            <a:pPr marL="146050" indent="0">
              <a:buNone/>
            </a:pPr>
            <a:endParaRPr lang="en-US" sz="1500" b="1" dirty="0" smtClean="0">
              <a:solidFill>
                <a:schemeClr val="bg2"/>
              </a:solidFill>
            </a:endParaRPr>
          </a:p>
          <a:p>
            <a:pPr marL="546100" indent="-400050">
              <a:buAutoNum type="romanLcParenR"/>
            </a:pPr>
            <a:endParaRPr lang="en-US" sz="1500" b="1" dirty="0" smtClean="0">
              <a:solidFill>
                <a:schemeClr val="bg2"/>
              </a:solidFill>
            </a:endParaRPr>
          </a:p>
          <a:p>
            <a:pPr marL="546100" indent="-400050">
              <a:buAutoNum type="romanLcParenR"/>
            </a:pPr>
            <a:endParaRPr lang="en-US" sz="1500" b="1" dirty="0">
              <a:solidFill>
                <a:schemeClr val="bg2"/>
              </a:solidFill>
            </a:endParaRPr>
          </a:p>
        </p:txBody>
      </p:sp>
    </p:spTree>
    <p:extLst>
      <p:ext uri="{BB962C8B-B14F-4D97-AF65-F5344CB8AC3E}">
        <p14:creationId xmlns:p14="http://schemas.microsoft.com/office/powerpoint/2010/main" val="2813838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41867"/>
            <a:ext cx="7770533" cy="609600"/>
          </a:xfrm>
        </p:spPr>
        <p:txBody>
          <a:bodyPr/>
          <a:lstStyle/>
          <a:p>
            <a:r>
              <a:rPr lang="" dirty="0" smtClean="0"/>
              <a:t>RESEARCH PROCESS</a:t>
            </a:r>
            <a:endParaRPr lang="" dirty="0"/>
          </a:p>
        </p:txBody>
      </p:sp>
      <p:sp>
        <p:nvSpPr>
          <p:cNvPr id="3" name="Text Placeholder 2"/>
          <p:cNvSpPr>
            <a:spLocks noGrp="1"/>
          </p:cNvSpPr>
          <p:nvPr>
            <p:ph type="body" idx="1"/>
          </p:nvPr>
        </p:nvSpPr>
        <p:spPr>
          <a:xfrm>
            <a:off x="597400" y="1458930"/>
            <a:ext cx="7894358" cy="3462390"/>
          </a:xfrm>
        </p:spPr>
        <p:txBody>
          <a:bodyPr/>
          <a:lstStyle/>
          <a:p>
            <a:pPr marL="488950" indent="-342900">
              <a:buFont typeface="+mj-lt"/>
              <a:buAutoNum type="arabicParenR"/>
            </a:pPr>
            <a:r>
              <a:rPr lang="" sz="1500" b="1" i="1" dirty="0" smtClean="0">
                <a:solidFill>
                  <a:schemeClr val="bg2"/>
                </a:solidFill>
              </a:rPr>
              <a:t>Defining the Problem, Issue</a:t>
            </a:r>
            <a:r>
              <a:rPr lang="" sz="1500" dirty="0" smtClean="0">
                <a:solidFill>
                  <a:schemeClr val="bg2"/>
                </a:solidFill>
              </a:rPr>
              <a:t>. (Choose a suitable topic for study).</a:t>
            </a:r>
          </a:p>
          <a:p>
            <a:pPr marL="488950" indent="-342900">
              <a:buFont typeface="+mj-lt"/>
              <a:buAutoNum type="arabicParenR"/>
            </a:pPr>
            <a:r>
              <a:rPr lang="" sz="1500" b="1" i="1" dirty="0" smtClean="0">
                <a:solidFill>
                  <a:schemeClr val="bg2"/>
                </a:solidFill>
              </a:rPr>
              <a:t>Review the Literature</a:t>
            </a:r>
            <a:r>
              <a:rPr lang="" sz="1500" dirty="0" smtClean="0">
                <a:solidFill>
                  <a:schemeClr val="bg2"/>
                </a:solidFill>
              </a:rPr>
              <a:t>. (Going through </a:t>
            </a:r>
            <a:r>
              <a:rPr lang="" sz="1500" dirty="0" smtClean="0">
                <a:solidFill>
                  <a:schemeClr val="bg2"/>
                </a:solidFill>
              </a:rPr>
              <a:t>exsisting </a:t>
            </a:r>
            <a:r>
              <a:rPr lang="" sz="1500" dirty="0" smtClean="0">
                <a:solidFill>
                  <a:schemeClr val="bg2"/>
                </a:solidFill>
              </a:rPr>
              <a:t>knowledge on the topic).</a:t>
            </a:r>
          </a:p>
          <a:p>
            <a:pPr marL="488950" indent="-342900">
              <a:buFont typeface="+mj-lt"/>
              <a:buAutoNum type="arabicParenR"/>
            </a:pPr>
            <a:r>
              <a:rPr lang="" sz="1500" b="1" i="1" dirty="0" smtClean="0">
                <a:solidFill>
                  <a:schemeClr val="bg2"/>
                </a:solidFill>
              </a:rPr>
              <a:t>Formulate the Hypothesis</a:t>
            </a:r>
            <a:r>
              <a:rPr lang="" sz="1500" dirty="0" smtClean="0">
                <a:solidFill>
                  <a:schemeClr val="bg2"/>
                </a:solidFill>
              </a:rPr>
              <a:t>. (Statment the shows relationship b/w variables).</a:t>
            </a:r>
          </a:p>
          <a:p>
            <a:pPr marL="488950" indent="-342900">
              <a:buFont typeface="+mj-lt"/>
              <a:buAutoNum type="arabicParenR"/>
            </a:pPr>
            <a:r>
              <a:rPr lang="" sz="1500" b="1" i="1" dirty="0" smtClean="0">
                <a:solidFill>
                  <a:schemeClr val="bg2"/>
                </a:solidFill>
              </a:rPr>
              <a:t>Choose a Research Design</a:t>
            </a:r>
            <a:r>
              <a:rPr lang="" sz="1500" dirty="0" smtClean="0">
                <a:solidFill>
                  <a:schemeClr val="bg2"/>
                </a:solidFill>
              </a:rPr>
              <a:t>. (Plan for collection or analysis of data).</a:t>
            </a:r>
          </a:p>
          <a:p>
            <a:pPr marL="488950" indent="-342900">
              <a:buFont typeface="+mj-lt"/>
              <a:buAutoNum type="arabicParenR"/>
            </a:pPr>
            <a:r>
              <a:rPr lang="" sz="1500" b="1" i="1" dirty="0" smtClean="0">
                <a:solidFill>
                  <a:schemeClr val="bg2"/>
                </a:solidFill>
              </a:rPr>
              <a:t>Collect the data</a:t>
            </a:r>
            <a:r>
              <a:rPr lang="" sz="1500" dirty="0" smtClean="0">
                <a:solidFill>
                  <a:schemeClr val="bg2"/>
                </a:solidFill>
              </a:rPr>
              <a:t>. (All the relevant information on the topic).</a:t>
            </a:r>
          </a:p>
          <a:p>
            <a:pPr marL="488950" indent="-342900">
              <a:buFont typeface="+mj-lt"/>
              <a:buAutoNum type="arabicParenR"/>
            </a:pPr>
            <a:r>
              <a:rPr lang="" sz="1500" b="1" i="1" dirty="0" smtClean="0">
                <a:solidFill>
                  <a:schemeClr val="bg2"/>
                </a:solidFill>
              </a:rPr>
              <a:t>Analyze the results</a:t>
            </a:r>
            <a:r>
              <a:rPr lang="" sz="1500" dirty="0" smtClean="0">
                <a:solidFill>
                  <a:schemeClr val="bg2"/>
                </a:solidFill>
              </a:rPr>
              <a:t>. (Analysis and Evaluation of the information, clarifying relationship b/w variables to accept, reject or modify the hypothesis).</a:t>
            </a:r>
          </a:p>
          <a:p>
            <a:pPr marL="488950" indent="-342900">
              <a:buFont typeface="+mj-lt"/>
              <a:buAutoNum type="arabicParenR"/>
            </a:pPr>
            <a:r>
              <a:rPr lang="" sz="1500" b="1" i="1" dirty="0" smtClean="0">
                <a:solidFill>
                  <a:schemeClr val="bg2"/>
                </a:solidFill>
              </a:rPr>
              <a:t>Draw the Conclusion</a:t>
            </a:r>
            <a:r>
              <a:rPr lang="" sz="1500" dirty="0" smtClean="0">
                <a:solidFill>
                  <a:schemeClr val="bg2"/>
                </a:solidFill>
              </a:rPr>
              <a:t>. (Concluding the study, Giving recommendations and communicating the results to relevant stakeholders).</a:t>
            </a:r>
            <a:endParaRPr lang="" sz="1500" dirty="0">
              <a:solidFill>
                <a:schemeClr val="bg2"/>
              </a:solidFill>
            </a:endParaRPr>
          </a:p>
        </p:txBody>
      </p:sp>
    </p:spTree>
    <p:extLst>
      <p:ext uri="{BB962C8B-B14F-4D97-AF65-F5344CB8AC3E}">
        <p14:creationId xmlns:p14="http://schemas.microsoft.com/office/powerpoint/2010/main" val="3321977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620007"/>
            <a:ext cx="7612616" cy="482886"/>
          </a:xfrm>
        </p:spPr>
        <p:txBody>
          <a:bodyPr/>
          <a:lstStyle/>
          <a:p>
            <a:r>
              <a:rPr lang="en-US" dirty="0" smtClean="0"/>
              <a:t>Research Tools</a:t>
            </a:r>
            <a:endParaRPr lang="" dirty="0"/>
          </a:p>
        </p:txBody>
      </p:sp>
      <p:sp>
        <p:nvSpPr>
          <p:cNvPr id="3" name="Text Placeholder 2"/>
          <p:cNvSpPr>
            <a:spLocks noGrp="1"/>
          </p:cNvSpPr>
          <p:nvPr>
            <p:ph type="body" idx="1"/>
          </p:nvPr>
        </p:nvSpPr>
        <p:spPr>
          <a:xfrm>
            <a:off x="721225" y="1366463"/>
            <a:ext cx="7621391" cy="3554859"/>
          </a:xfrm>
        </p:spPr>
        <p:txBody>
          <a:bodyPr/>
          <a:lstStyle/>
          <a:p>
            <a:pPr marL="146050" indent="0">
              <a:buNone/>
            </a:pPr>
            <a:r>
              <a:rPr lang="en-US" sz="1500" b="1" dirty="0" smtClean="0">
                <a:solidFill>
                  <a:schemeClr val="bg2"/>
                </a:solidFill>
              </a:rPr>
              <a:t>Following are some of the important research tools:-</a:t>
            </a:r>
            <a:endParaRPr lang="en-US" sz="1500" b="1" dirty="0">
              <a:solidFill>
                <a:schemeClr val="bg2"/>
              </a:solidFill>
            </a:endParaRPr>
          </a:p>
          <a:p>
            <a:pPr marL="488950" indent="-342900">
              <a:buFont typeface="+mj-lt"/>
              <a:buAutoNum type="arabicParenR"/>
            </a:pPr>
            <a:r>
              <a:rPr lang="en-US" sz="1500" b="1" dirty="0">
                <a:solidFill>
                  <a:schemeClr val="bg2"/>
                </a:solidFill>
              </a:rPr>
              <a:t>Experiments.</a:t>
            </a:r>
          </a:p>
          <a:p>
            <a:pPr marL="488950" indent="-342900">
              <a:buFont typeface="+mj-lt"/>
              <a:buAutoNum type="arabicParenR"/>
            </a:pPr>
            <a:r>
              <a:rPr lang="en-US" sz="1500" b="1" dirty="0">
                <a:solidFill>
                  <a:schemeClr val="bg2"/>
                </a:solidFill>
              </a:rPr>
              <a:t>Surveys.</a:t>
            </a:r>
          </a:p>
          <a:p>
            <a:pPr marL="488950" indent="-342900">
              <a:buFont typeface="+mj-lt"/>
              <a:buAutoNum type="arabicParenR"/>
            </a:pPr>
            <a:r>
              <a:rPr lang="en-US" sz="1500" b="1" dirty="0">
                <a:solidFill>
                  <a:schemeClr val="bg2"/>
                </a:solidFill>
              </a:rPr>
              <a:t>Questionnaires.</a:t>
            </a:r>
          </a:p>
          <a:p>
            <a:pPr marL="488950" indent="-342900">
              <a:buFont typeface="+mj-lt"/>
              <a:buAutoNum type="arabicParenR"/>
            </a:pPr>
            <a:r>
              <a:rPr lang="en-US" sz="1500" b="1" dirty="0">
                <a:solidFill>
                  <a:schemeClr val="bg2"/>
                </a:solidFill>
              </a:rPr>
              <a:t>Interviews.</a:t>
            </a:r>
          </a:p>
          <a:p>
            <a:pPr marL="488950" indent="-342900">
              <a:buFont typeface="+mj-lt"/>
              <a:buAutoNum type="arabicParenR"/>
            </a:pPr>
            <a:r>
              <a:rPr lang="en-US" sz="1500" b="1" dirty="0">
                <a:solidFill>
                  <a:schemeClr val="bg2"/>
                </a:solidFill>
              </a:rPr>
              <a:t>Case studies.</a:t>
            </a:r>
          </a:p>
          <a:p>
            <a:pPr marL="488950" indent="-342900">
              <a:buFont typeface="+mj-lt"/>
              <a:buAutoNum type="arabicParenR"/>
            </a:pPr>
            <a:r>
              <a:rPr lang="en-US" sz="1500" b="1" dirty="0">
                <a:solidFill>
                  <a:schemeClr val="bg2"/>
                </a:solidFill>
              </a:rPr>
              <a:t>Participant and </a:t>
            </a:r>
            <a:r>
              <a:rPr lang="en-US" sz="1500" b="1" dirty="0" smtClean="0">
                <a:solidFill>
                  <a:schemeClr val="bg2"/>
                </a:solidFill>
              </a:rPr>
              <a:t>Non-participant </a:t>
            </a:r>
            <a:r>
              <a:rPr lang="en-US" sz="1500" b="1" dirty="0">
                <a:solidFill>
                  <a:schemeClr val="bg2"/>
                </a:solidFill>
              </a:rPr>
              <a:t>observation.</a:t>
            </a:r>
          </a:p>
          <a:p>
            <a:pPr marL="488950" indent="-342900">
              <a:buFont typeface="+mj-lt"/>
              <a:buAutoNum type="arabicParenR"/>
            </a:pPr>
            <a:r>
              <a:rPr lang="en-US" sz="1500" b="1" dirty="0">
                <a:solidFill>
                  <a:schemeClr val="bg2"/>
                </a:solidFill>
              </a:rPr>
              <a:t>Observational trials.</a:t>
            </a:r>
          </a:p>
          <a:p>
            <a:pPr marL="488950" indent="-342900">
              <a:buFont typeface="+mj-lt"/>
              <a:buAutoNum type="arabicParenR"/>
            </a:pPr>
            <a:endParaRPr lang="" dirty="0"/>
          </a:p>
        </p:txBody>
      </p:sp>
    </p:spTree>
    <p:extLst>
      <p:ext uri="{BB962C8B-B14F-4D97-AF65-F5344CB8AC3E}">
        <p14:creationId xmlns:p14="http://schemas.microsoft.com/office/powerpoint/2010/main" val="36686243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609733"/>
            <a:ext cx="7427681" cy="510150"/>
          </a:xfrm>
        </p:spPr>
        <p:txBody>
          <a:bodyPr/>
          <a:lstStyle/>
          <a:p>
            <a:r>
              <a:rPr lang="en-US" dirty="0" smtClean="0"/>
              <a:t>Research Tools-Continue</a:t>
            </a:r>
            <a:endParaRPr lang="" dirty="0"/>
          </a:p>
        </p:txBody>
      </p:sp>
      <p:sp>
        <p:nvSpPr>
          <p:cNvPr id="3" name="Text Placeholder 2"/>
          <p:cNvSpPr>
            <a:spLocks noGrp="1"/>
          </p:cNvSpPr>
          <p:nvPr>
            <p:ph type="body" idx="1"/>
          </p:nvPr>
        </p:nvSpPr>
        <p:spPr>
          <a:xfrm>
            <a:off x="616450" y="1191803"/>
            <a:ext cx="7715892" cy="3842536"/>
          </a:xfrm>
        </p:spPr>
        <p:txBody>
          <a:bodyPr/>
          <a:lstStyle/>
          <a:p>
            <a:pPr marL="146050" indent="0">
              <a:buNone/>
            </a:pPr>
            <a:r>
              <a:rPr lang="en-US" sz="1500" dirty="0" smtClean="0">
                <a:solidFill>
                  <a:schemeClr val="bg2"/>
                </a:solidFill>
              </a:rPr>
              <a:t>Some of the important research tools are :-</a:t>
            </a:r>
          </a:p>
          <a:p>
            <a:pPr marL="146050" indent="0">
              <a:buNone/>
            </a:pPr>
            <a:endParaRPr lang="en-US" sz="1500" dirty="0" smtClean="0">
              <a:solidFill>
                <a:schemeClr val="bg2"/>
              </a:solidFill>
            </a:endParaRPr>
          </a:p>
          <a:p>
            <a:pPr marL="146050" indent="0">
              <a:buNone/>
            </a:pPr>
            <a:r>
              <a:rPr lang="en-US" sz="1500" b="1" dirty="0" smtClean="0">
                <a:solidFill>
                  <a:schemeClr val="bg2"/>
                </a:solidFill>
              </a:rPr>
              <a:t>1.       </a:t>
            </a:r>
            <a:r>
              <a:rPr lang="en-US" sz="1500" b="1" u="sng" dirty="0" smtClean="0">
                <a:solidFill>
                  <a:schemeClr val="bg2"/>
                </a:solidFill>
              </a:rPr>
              <a:t>INTERVIEW</a:t>
            </a:r>
            <a:endParaRPr lang="en-US" sz="1500" dirty="0">
              <a:solidFill>
                <a:schemeClr val="bg2"/>
              </a:solidFill>
            </a:endParaRPr>
          </a:p>
          <a:p>
            <a:pPr marL="146050" indent="0">
              <a:buNone/>
            </a:pPr>
            <a:r>
              <a:rPr lang="en-US" sz="1500" dirty="0" smtClean="0">
                <a:solidFill>
                  <a:schemeClr val="bg2"/>
                </a:solidFill>
              </a:rPr>
              <a:t>	An </a:t>
            </a:r>
            <a:r>
              <a:rPr lang="en-US" sz="1500" dirty="0">
                <a:solidFill>
                  <a:schemeClr val="bg2"/>
                </a:solidFill>
              </a:rPr>
              <a:t>interview is a face-to-face conversation between two individuals with the sole </a:t>
            </a:r>
            <a:r>
              <a:rPr lang="en-US" sz="1500" dirty="0" smtClean="0">
                <a:solidFill>
                  <a:schemeClr val="bg2"/>
                </a:solidFill>
              </a:rPr>
              <a:t>purpose </a:t>
            </a:r>
            <a:r>
              <a:rPr lang="en-US" sz="1500" dirty="0">
                <a:solidFill>
                  <a:schemeClr val="bg2"/>
                </a:solidFill>
              </a:rPr>
              <a:t>of collecting relevant information to </a:t>
            </a:r>
            <a:r>
              <a:rPr lang="en-US" sz="1500" dirty="0" smtClean="0">
                <a:solidFill>
                  <a:schemeClr val="bg2"/>
                </a:solidFill>
              </a:rPr>
              <a:t>satisfy </a:t>
            </a:r>
            <a:r>
              <a:rPr lang="en-US" sz="1500" dirty="0">
                <a:solidFill>
                  <a:schemeClr val="bg2"/>
                </a:solidFill>
              </a:rPr>
              <a:t>a research purpose. Interviews are </a:t>
            </a:r>
            <a:r>
              <a:rPr lang="en-US" sz="1500" dirty="0" smtClean="0">
                <a:solidFill>
                  <a:schemeClr val="bg2"/>
                </a:solidFill>
              </a:rPr>
              <a:t>of </a:t>
            </a:r>
            <a:r>
              <a:rPr lang="en-US" sz="1500" dirty="0">
                <a:solidFill>
                  <a:schemeClr val="bg2"/>
                </a:solidFill>
              </a:rPr>
              <a:t>different types namely</a:t>
            </a:r>
            <a:r>
              <a:rPr lang="en-US" sz="1500" dirty="0" smtClean="0">
                <a:solidFill>
                  <a:schemeClr val="bg2"/>
                </a:solidFill>
              </a:rPr>
              <a:t>; Structured, Semi-structured, and unstructured</a:t>
            </a:r>
            <a:r>
              <a:rPr lang="en-US" sz="1500" dirty="0">
                <a:solidFill>
                  <a:schemeClr val="bg2"/>
                </a:solidFill>
              </a:rPr>
              <a:t> with each </a:t>
            </a:r>
            <a:r>
              <a:rPr lang="en-US" sz="1500" dirty="0" smtClean="0">
                <a:solidFill>
                  <a:schemeClr val="bg2"/>
                </a:solidFill>
              </a:rPr>
              <a:t>having </a:t>
            </a:r>
            <a:r>
              <a:rPr lang="en-US" sz="1500" dirty="0">
                <a:solidFill>
                  <a:schemeClr val="bg2"/>
                </a:solidFill>
              </a:rPr>
              <a:t>a slight variation </a:t>
            </a:r>
            <a:r>
              <a:rPr lang="en-US" sz="1500" dirty="0" smtClean="0">
                <a:solidFill>
                  <a:schemeClr val="bg2"/>
                </a:solidFill>
              </a:rPr>
              <a:t>from </a:t>
            </a:r>
            <a:r>
              <a:rPr lang="en-US" sz="1500" dirty="0">
                <a:solidFill>
                  <a:schemeClr val="bg2"/>
                </a:solidFill>
              </a:rPr>
              <a:t>the other</a:t>
            </a:r>
            <a:r>
              <a:rPr lang="en-US" sz="1500" dirty="0" smtClean="0">
                <a:solidFill>
                  <a:schemeClr val="bg2"/>
                </a:solidFill>
              </a:rPr>
              <a:t>.</a:t>
            </a:r>
          </a:p>
          <a:p>
            <a:pPr marL="146050" indent="0">
              <a:buNone/>
            </a:pPr>
            <a:endParaRPr lang="en-US" sz="1500" dirty="0">
              <a:solidFill>
                <a:schemeClr val="bg2"/>
              </a:solidFill>
            </a:endParaRPr>
          </a:p>
          <a:p>
            <a:pPr marL="146050" indent="0">
              <a:buNone/>
            </a:pPr>
            <a:r>
              <a:rPr lang="en-US" sz="1500" b="1" dirty="0" smtClean="0">
                <a:solidFill>
                  <a:schemeClr val="bg2"/>
                </a:solidFill>
              </a:rPr>
              <a:t>2.       </a:t>
            </a:r>
            <a:r>
              <a:rPr lang="en-US" sz="1500" b="1" u="sng" dirty="0" smtClean="0">
                <a:solidFill>
                  <a:schemeClr val="bg2"/>
                </a:solidFill>
              </a:rPr>
              <a:t>QUESTIONNAIRES</a:t>
            </a:r>
            <a:endParaRPr lang="en-US" sz="1500" dirty="0">
              <a:solidFill>
                <a:schemeClr val="bg2"/>
              </a:solidFill>
            </a:endParaRPr>
          </a:p>
          <a:p>
            <a:pPr marL="146050" indent="0">
              <a:buNone/>
            </a:pPr>
            <a:r>
              <a:rPr lang="en-US" sz="1500" dirty="0" smtClean="0">
                <a:solidFill>
                  <a:schemeClr val="bg2"/>
                </a:solidFill>
              </a:rPr>
              <a:t>	This </a:t>
            </a:r>
            <a:r>
              <a:rPr lang="en-US" sz="1500" dirty="0">
                <a:solidFill>
                  <a:schemeClr val="bg2"/>
                </a:solidFill>
              </a:rPr>
              <a:t>is the process of collecting data through an instrument consisting of a series of </a:t>
            </a:r>
            <a:r>
              <a:rPr lang="en-US" sz="1500" dirty="0" smtClean="0">
                <a:solidFill>
                  <a:schemeClr val="bg2"/>
                </a:solidFill>
              </a:rPr>
              <a:t>	questions </a:t>
            </a:r>
            <a:r>
              <a:rPr lang="en-US" sz="1500" dirty="0">
                <a:solidFill>
                  <a:schemeClr val="bg2"/>
                </a:solidFill>
              </a:rPr>
              <a:t>and prompts to receive a response from the individuals it is administered to. </a:t>
            </a:r>
            <a:r>
              <a:rPr lang="en-US" sz="1500" dirty="0" smtClean="0">
                <a:solidFill>
                  <a:schemeClr val="bg2"/>
                </a:solidFill>
              </a:rPr>
              <a:t>Questionnaires </a:t>
            </a:r>
            <a:r>
              <a:rPr lang="en-US" sz="1500" dirty="0">
                <a:solidFill>
                  <a:schemeClr val="bg2"/>
                </a:solidFill>
              </a:rPr>
              <a:t>are designed to collect data from a group. </a:t>
            </a:r>
          </a:p>
          <a:p>
            <a:pPr marL="146050" indent="0">
              <a:buNone/>
            </a:pPr>
            <a:endParaRPr lang="en-US" sz="1500" dirty="0" smtClean="0">
              <a:solidFill>
                <a:schemeClr val="bg2"/>
              </a:solidFill>
            </a:endParaRPr>
          </a:p>
          <a:p>
            <a:pPr marL="146050" indent="0">
              <a:buNone/>
            </a:pPr>
            <a:endParaRPr lang="en-US" sz="1500" b="1" dirty="0">
              <a:solidFill>
                <a:schemeClr val="bg2"/>
              </a:solidFill>
            </a:endParaRPr>
          </a:p>
        </p:txBody>
      </p:sp>
    </p:spTree>
    <p:extLst>
      <p:ext uri="{BB962C8B-B14F-4D97-AF65-F5344CB8AC3E}">
        <p14:creationId xmlns:p14="http://schemas.microsoft.com/office/powerpoint/2010/main" val="2491203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78912"/>
            <a:ext cx="7550971" cy="510150"/>
          </a:xfrm>
        </p:spPr>
        <p:txBody>
          <a:bodyPr/>
          <a:lstStyle/>
          <a:p>
            <a:r>
              <a:rPr lang="en-US" dirty="0" smtClean="0"/>
              <a:t>Research Tools-Continue</a:t>
            </a:r>
            <a:endParaRPr lang="" dirty="0"/>
          </a:p>
        </p:txBody>
      </p:sp>
      <p:sp>
        <p:nvSpPr>
          <p:cNvPr id="3" name="Text Placeholder 2"/>
          <p:cNvSpPr>
            <a:spLocks noGrp="1"/>
          </p:cNvSpPr>
          <p:nvPr>
            <p:ph type="body" idx="1"/>
          </p:nvPr>
        </p:nvSpPr>
        <p:spPr>
          <a:xfrm>
            <a:off x="721225" y="1428108"/>
            <a:ext cx="7559746" cy="3184989"/>
          </a:xfrm>
        </p:spPr>
        <p:txBody>
          <a:bodyPr/>
          <a:lstStyle/>
          <a:p>
            <a:pPr marL="146050" indent="0">
              <a:buNone/>
            </a:pPr>
            <a:r>
              <a:rPr lang="en-US" sz="1500" b="1" dirty="0" smtClean="0">
                <a:solidFill>
                  <a:schemeClr val="bg2"/>
                </a:solidFill>
              </a:rPr>
              <a:t>3.       </a:t>
            </a:r>
            <a:r>
              <a:rPr lang="en-US" sz="1500" b="1" u="sng" dirty="0" smtClean="0">
                <a:solidFill>
                  <a:schemeClr val="bg2"/>
                </a:solidFill>
              </a:rPr>
              <a:t>SURVEYS</a:t>
            </a:r>
            <a:r>
              <a:rPr lang="en-US" sz="1500" dirty="0">
                <a:solidFill>
                  <a:schemeClr val="bg2"/>
                </a:solidFill>
              </a:rPr>
              <a:t> </a:t>
            </a:r>
            <a:r>
              <a:rPr lang="en-US" sz="1500" dirty="0" smtClean="0">
                <a:solidFill>
                  <a:schemeClr val="bg2"/>
                </a:solidFill>
              </a:rPr>
              <a:t> </a:t>
            </a:r>
          </a:p>
          <a:p>
            <a:pPr marL="146050" indent="0">
              <a:buNone/>
            </a:pPr>
            <a:r>
              <a:rPr lang="en-US" sz="1500" dirty="0" smtClean="0">
                <a:solidFill>
                  <a:schemeClr val="bg2"/>
                </a:solidFill>
              </a:rPr>
              <a:t>	A </a:t>
            </a:r>
            <a:r>
              <a:rPr lang="en-US" sz="1500" dirty="0">
                <a:solidFill>
                  <a:schemeClr val="bg2"/>
                </a:solidFill>
              </a:rPr>
              <a:t>survey is a data collection tool for gathering information from a sample population, with the intention of generalizing the results to a larger population. Surveys have a variety of purposes and can be carried out in many ways depending on the objectives to be achieved.</a:t>
            </a:r>
          </a:p>
          <a:p>
            <a:pPr marL="146050" indent="0">
              <a:buNone/>
            </a:pPr>
            <a:endParaRPr lang="en-US" sz="1500" b="1" dirty="0" smtClean="0">
              <a:solidFill>
                <a:schemeClr val="bg2"/>
              </a:solidFill>
            </a:endParaRPr>
          </a:p>
          <a:p>
            <a:pPr marL="146050" indent="0">
              <a:buNone/>
            </a:pPr>
            <a:r>
              <a:rPr lang="en-US" sz="1500" b="1" dirty="0">
                <a:solidFill>
                  <a:schemeClr val="bg2"/>
                </a:solidFill>
              </a:rPr>
              <a:t>4</a:t>
            </a:r>
            <a:r>
              <a:rPr lang="en-US" sz="1500" b="1" dirty="0" smtClean="0">
                <a:solidFill>
                  <a:schemeClr val="bg2"/>
                </a:solidFill>
              </a:rPr>
              <a:t>.       </a:t>
            </a:r>
            <a:r>
              <a:rPr lang="en-US" sz="1500" b="1" u="sng" dirty="0">
                <a:solidFill>
                  <a:schemeClr val="bg2"/>
                </a:solidFill>
              </a:rPr>
              <a:t>REPORTING</a:t>
            </a:r>
            <a:endParaRPr lang="en-US" sz="1500" dirty="0">
              <a:solidFill>
                <a:schemeClr val="bg2"/>
              </a:solidFill>
            </a:endParaRPr>
          </a:p>
          <a:p>
            <a:pPr marL="146050" indent="0">
              <a:buNone/>
            </a:pPr>
            <a:r>
              <a:rPr lang="en-US" sz="1500" dirty="0">
                <a:solidFill>
                  <a:schemeClr val="bg2"/>
                </a:solidFill>
              </a:rPr>
              <a:t>	By definition, data reporting is the process of gathering and submitting data to be further </a:t>
            </a:r>
            <a:r>
              <a:rPr lang="en-US" sz="1500" dirty="0" smtClean="0">
                <a:solidFill>
                  <a:schemeClr val="bg2"/>
                </a:solidFill>
              </a:rPr>
              <a:t>subjected </a:t>
            </a:r>
            <a:r>
              <a:rPr lang="en-US" sz="1500" dirty="0">
                <a:solidFill>
                  <a:schemeClr val="bg2"/>
                </a:solidFill>
              </a:rPr>
              <a:t>to analysis. The key aspect of data reporting is reporting accurate data because </a:t>
            </a:r>
            <a:r>
              <a:rPr lang="en-US" sz="1500" dirty="0" smtClean="0">
                <a:solidFill>
                  <a:schemeClr val="bg2"/>
                </a:solidFill>
              </a:rPr>
              <a:t>inaccurate </a:t>
            </a:r>
            <a:r>
              <a:rPr lang="en-US" sz="1500" dirty="0">
                <a:solidFill>
                  <a:schemeClr val="bg2"/>
                </a:solidFill>
              </a:rPr>
              <a:t>data reporting leads to uninformed decision-making.</a:t>
            </a:r>
            <a:endParaRPr lang="en-US" sz="1500" dirty="0">
              <a:solidFill>
                <a:schemeClr val="bg2"/>
              </a:solidFill>
            </a:endParaRPr>
          </a:p>
        </p:txBody>
      </p:sp>
    </p:spTree>
    <p:extLst>
      <p:ext uri="{BB962C8B-B14F-4D97-AF65-F5344CB8AC3E}">
        <p14:creationId xmlns:p14="http://schemas.microsoft.com/office/powerpoint/2010/main" val="6576897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1225" y="599459"/>
            <a:ext cx="7602342" cy="489602"/>
          </a:xfrm>
        </p:spPr>
        <p:txBody>
          <a:bodyPr/>
          <a:lstStyle/>
          <a:p>
            <a:r>
              <a:rPr lang="en-US" dirty="0" smtClean="0"/>
              <a:t>Research Tools-Continue </a:t>
            </a:r>
            <a:endParaRPr lang="" dirty="0"/>
          </a:p>
        </p:txBody>
      </p:sp>
      <p:sp>
        <p:nvSpPr>
          <p:cNvPr id="3" name="Text Placeholder 2"/>
          <p:cNvSpPr>
            <a:spLocks noGrp="1"/>
          </p:cNvSpPr>
          <p:nvPr>
            <p:ph type="body" idx="1"/>
          </p:nvPr>
        </p:nvSpPr>
        <p:spPr>
          <a:xfrm>
            <a:off x="721225" y="1160980"/>
            <a:ext cx="7816600" cy="3739794"/>
          </a:xfrm>
        </p:spPr>
        <p:txBody>
          <a:bodyPr/>
          <a:lstStyle/>
          <a:p>
            <a:pPr marL="146050" indent="0">
              <a:buNone/>
            </a:pPr>
            <a:endParaRPr lang="en-US" sz="1500" dirty="0" smtClean="0">
              <a:solidFill>
                <a:schemeClr val="bg2"/>
              </a:solidFill>
            </a:endParaRPr>
          </a:p>
          <a:p>
            <a:pPr marL="146050" indent="0">
              <a:buNone/>
            </a:pPr>
            <a:r>
              <a:rPr lang="en-US" sz="1500" b="1" dirty="0" smtClean="0">
                <a:solidFill>
                  <a:schemeClr val="bg2"/>
                </a:solidFill>
              </a:rPr>
              <a:t>5.     </a:t>
            </a:r>
            <a:r>
              <a:rPr lang="en-US" sz="1500" b="1" u="sng" dirty="0" smtClean="0">
                <a:solidFill>
                  <a:schemeClr val="bg2"/>
                </a:solidFill>
              </a:rPr>
              <a:t>OBSERVATION</a:t>
            </a:r>
            <a:endParaRPr lang="en-US" sz="1500" dirty="0">
              <a:solidFill>
                <a:schemeClr val="bg2"/>
              </a:solidFill>
            </a:endParaRPr>
          </a:p>
          <a:p>
            <a:pPr marL="146050" indent="0">
              <a:buNone/>
            </a:pPr>
            <a:r>
              <a:rPr lang="en-US" sz="1500" dirty="0" smtClean="0">
                <a:solidFill>
                  <a:schemeClr val="bg2"/>
                </a:solidFill>
              </a:rPr>
              <a:t>	This </a:t>
            </a:r>
            <a:r>
              <a:rPr lang="en-US" sz="1500" dirty="0">
                <a:solidFill>
                  <a:schemeClr val="bg2"/>
                </a:solidFill>
              </a:rPr>
              <a:t>is a data collection method by which information on a phenomenon is </a:t>
            </a:r>
            <a:r>
              <a:rPr lang="en-US" sz="1500" dirty="0" smtClean="0">
                <a:solidFill>
                  <a:schemeClr val="bg2"/>
                </a:solidFill>
              </a:rPr>
              <a:t>gathered through </a:t>
            </a:r>
            <a:r>
              <a:rPr lang="en-US" sz="1500" dirty="0">
                <a:solidFill>
                  <a:schemeClr val="bg2"/>
                </a:solidFill>
              </a:rPr>
              <a:t>observation. The nature of the observation could be accomplished either as a </a:t>
            </a:r>
            <a:r>
              <a:rPr lang="en-US" sz="1500" dirty="0" smtClean="0">
                <a:solidFill>
                  <a:schemeClr val="bg2"/>
                </a:solidFill>
              </a:rPr>
              <a:t>complete  observer</a:t>
            </a:r>
            <a:r>
              <a:rPr lang="en-US" sz="1500" dirty="0">
                <a:solidFill>
                  <a:schemeClr val="bg2"/>
                </a:solidFill>
              </a:rPr>
              <a:t>, an observer as a participant, a participant as an observer, or as a </a:t>
            </a:r>
            <a:r>
              <a:rPr lang="en-US" sz="1500" dirty="0" smtClean="0">
                <a:solidFill>
                  <a:schemeClr val="bg2"/>
                </a:solidFill>
              </a:rPr>
              <a:t>complete </a:t>
            </a:r>
            <a:r>
              <a:rPr lang="en-US" sz="1500" dirty="0">
                <a:solidFill>
                  <a:schemeClr val="bg2"/>
                </a:solidFill>
              </a:rPr>
              <a:t>participant. This method is a key base for formulating a hypothesis</a:t>
            </a:r>
            <a:r>
              <a:rPr lang="en-US" sz="1500" dirty="0" smtClean="0">
                <a:solidFill>
                  <a:schemeClr val="bg2"/>
                </a:solidFill>
              </a:rPr>
              <a:t>.</a:t>
            </a:r>
          </a:p>
          <a:p>
            <a:pPr marL="146050" indent="0">
              <a:buNone/>
            </a:pPr>
            <a:endParaRPr lang="en-US" sz="1500" dirty="0" smtClean="0">
              <a:solidFill>
                <a:schemeClr val="bg2"/>
              </a:solidFill>
            </a:endParaRPr>
          </a:p>
          <a:p>
            <a:pPr marL="146050" indent="0">
              <a:buNone/>
            </a:pPr>
            <a:r>
              <a:rPr lang="en-US" sz="1500" b="1" dirty="0" smtClean="0">
                <a:solidFill>
                  <a:schemeClr val="bg2"/>
                </a:solidFill>
              </a:rPr>
              <a:t>6.     </a:t>
            </a:r>
            <a:r>
              <a:rPr lang="en-US" sz="1500" b="1" u="sng" dirty="0" smtClean="0">
                <a:solidFill>
                  <a:schemeClr val="bg2"/>
                </a:solidFill>
              </a:rPr>
              <a:t>FOCUS GROUPS DISCUSSIONS</a:t>
            </a:r>
            <a:endParaRPr lang="en-US" sz="1500" dirty="0">
              <a:solidFill>
                <a:schemeClr val="bg2"/>
              </a:solidFill>
            </a:endParaRPr>
          </a:p>
          <a:p>
            <a:pPr marL="146050" indent="0">
              <a:buNone/>
            </a:pPr>
            <a:r>
              <a:rPr lang="en-US" sz="1500" dirty="0" smtClean="0">
                <a:solidFill>
                  <a:schemeClr val="bg2"/>
                </a:solidFill>
              </a:rPr>
              <a:t>	The </a:t>
            </a:r>
            <a:r>
              <a:rPr lang="en-US" sz="1500" dirty="0">
                <a:solidFill>
                  <a:schemeClr val="bg2"/>
                </a:solidFill>
              </a:rPr>
              <a:t>opposite of quantitative research which involves numerical-based data, this data collection method focuses more on qualitative research. It falls under the primary category of data based on the feelings and opinions of the respondents. This research involves asking open-ended questions to a group of individuals usually ranging from 6-10 people, to provide feedback.</a:t>
            </a:r>
          </a:p>
          <a:p>
            <a:pPr marL="146050" indent="0">
              <a:buNone/>
            </a:pPr>
            <a:endParaRPr lang="en-US" sz="1500" dirty="0">
              <a:solidFill>
                <a:schemeClr val="bg2"/>
              </a:solidFill>
            </a:endParaRPr>
          </a:p>
          <a:p>
            <a:pPr>
              <a:buFont typeface="Wingdings" panose="05000000000000000000" pitchFamily="2" charset="2"/>
              <a:buChar char="Ø"/>
            </a:pPr>
            <a:endParaRPr lang="" sz="1500" dirty="0">
              <a:solidFill>
                <a:schemeClr val="bg2"/>
              </a:solidFill>
            </a:endParaRPr>
          </a:p>
        </p:txBody>
      </p:sp>
    </p:spTree>
    <p:extLst>
      <p:ext uri="{BB962C8B-B14F-4D97-AF65-F5344CB8AC3E}">
        <p14:creationId xmlns:p14="http://schemas.microsoft.com/office/powerpoint/2010/main" val="1105328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Q&amp;A Session</a:t>
            </a:r>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454</TotalTime>
  <Words>272</Words>
  <Application>Microsoft Office PowerPoint</Application>
  <PresentationFormat>On-screen Show (16:9)</PresentationFormat>
  <Paragraphs>62</Paragraphs>
  <Slides>9</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Wingdings</vt:lpstr>
      <vt:lpstr>Raleway</vt:lpstr>
      <vt:lpstr>Lato</vt:lpstr>
      <vt:lpstr>Streamline</vt:lpstr>
      <vt:lpstr>Sociology  Course Code (SS 2005)</vt:lpstr>
      <vt:lpstr>SOCIAL RESEARCH- AN INTRODUCTION</vt:lpstr>
      <vt:lpstr>TYPES OF RESEARCH</vt:lpstr>
      <vt:lpstr>RESEARCH PROCESS</vt:lpstr>
      <vt:lpstr>Research Tools</vt:lpstr>
      <vt:lpstr>Research Tools-Continue</vt:lpstr>
      <vt:lpstr>Research Tools-Continue</vt:lpstr>
      <vt:lpstr>Research Tools-Continue </vt:lpstr>
      <vt:lpstr>Q&amp;A Session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Sociology  Course Code (SS 2005)</dc:title>
  <dc:creator>Zeeshan</dc:creator>
  <cp:lastModifiedBy>Zeeshan</cp:lastModifiedBy>
  <cp:revision>94</cp:revision>
  <dcterms:modified xsi:type="dcterms:W3CDTF">2024-02-18T16:02:11Z</dcterms:modified>
</cp:coreProperties>
</file>